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75" r:id="rId3"/>
    <p:sldId id="380" r:id="rId4"/>
    <p:sldId id="379" r:id="rId5"/>
    <p:sldId id="383" r:id="rId6"/>
    <p:sldId id="377" r:id="rId7"/>
    <p:sldId id="382" r:id="rId8"/>
    <p:sldId id="384" r:id="rId9"/>
    <p:sldId id="385" r:id="rId10"/>
    <p:sldId id="381" r:id="rId11"/>
    <p:sldId id="374" r:id="rId12"/>
    <p:sldId id="376" r:id="rId13"/>
    <p:sldId id="368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18:28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18:28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18:28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18:28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18:28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18:28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18:28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18:28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18:28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18:28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18:28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Google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Earth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Engine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4.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Engine</a:t>
            </a:r>
            <a:r>
              <a:rPr lang="hu-HU" dirty="0"/>
              <a:t> 4.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GIS</a:t>
            </a:r>
          </a:p>
          <a:p>
            <a:r>
              <a:rPr lang="hu-HU" dirty="0"/>
              <a:t>2023.05.17.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18997" cy="4754563"/>
          </a:xfrm>
        </p:spPr>
        <p:txBody>
          <a:bodyPr/>
          <a:lstStyle/>
          <a:p>
            <a:r>
              <a:rPr lang="hu-HU" dirty="0"/>
              <a:t>DEMO 2</a:t>
            </a:r>
          </a:p>
          <a:p>
            <a:pPr lvl="1"/>
            <a:r>
              <a:rPr lang="hu-HU" dirty="0"/>
              <a:t>egyváltozós és többváltozós műveletek</a:t>
            </a:r>
          </a:p>
          <a:p>
            <a:pPr lvl="1"/>
            <a:r>
              <a:rPr lang="hu-HU" dirty="0"/>
              <a:t>szám- és logikai műveletek</a:t>
            </a:r>
          </a:p>
          <a:p>
            <a:pPr lvl="1"/>
            <a:r>
              <a:rPr lang="hu-HU" dirty="0"/>
              <a:t>műveletek raszterrel és konstans értékkel</a:t>
            </a:r>
          </a:p>
          <a:p>
            <a:pPr lvl="1"/>
            <a:endParaRPr lang="hu-HU" dirty="0"/>
          </a:p>
          <a:p>
            <a:r>
              <a:rPr lang="hu-HU" dirty="0"/>
              <a:t>megjegyzés: a többrétegű raszter </a:t>
            </a:r>
            <a:r>
              <a:rPr lang="hu-HU" dirty="0" err="1"/>
              <a:t>rétegei</a:t>
            </a:r>
            <a:r>
              <a:rPr lang="hu-HU"/>
              <a:t> közötti </a:t>
            </a:r>
            <a:r>
              <a:rPr lang="hu-HU" dirty="0"/>
              <a:t>átlag képzésére inkább a .</a:t>
            </a:r>
            <a:r>
              <a:rPr lang="hu-HU" dirty="0" err="1"/>
              <a:t>mean</a:t>
            </a:r>
            <a:r>
              <a:rPr lang="hu-HU" dirty="0"/>
              <a:t>() metódus használandó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197" y="3799681"/>
            <a:ext cx="3971925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97" y="1422400"/>
            <a:ext cx="3971925" cy="2201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433" y="1419934"/>
            <a:ext cx="3230880" cy="4670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rétegek kezelése és </a:t>
            </a:r>
            <a:r>
              <a:rPr lang="hu-HU" dirty="0" err="1"/>
              <a:t>raszteralgebra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199" y="1422400"/>
            <a:ext cx="7914233" cy="4754563"/>
          </a:xfrm>
        </p:spPr>
        <p:txBody>
          <a:bodyPr/>
          <a:lstStyle/>
          <a:p>
            <a:r>
              <a:rPr lang="hu-HU" dirty="0"/>
              <a:t>válogasd le a korábbi térképvászon-középponttal összemetsződő első olyan Landsat9 ("LANDSAT/LC09/C02/T1_L2") műholdképet, amely 2023 januárjában készült</a:t>
            </a:r>
          </a:p>
          <a:p>
            <a:r>
              <a:rPr lang="hu-HU" dirty="0"/>
              <a:t>új rasztert képezve válogasd le az "SR_B5" és "SR_B1" nevű rétegeket "</a:t>
            </a:r>
            <a:r>
              <a:rPr lang="hu-HU" dirty="0" err="1"/>
              <a:t>infravoros</a:t>
            </a:r>
            <a:r>
              <a:rPr lang="hu-HU" dirty="0"/>
              <a:t>"és "ultraibolya" néven</a:t>
            </a:r>
          </a:p>
          <a:p>
            <a:pPr lvl="1"/>
            <a:r>
              <a:rPr lang="hu-HU" dirty="0"/>
              <a:t>csak az utolsó réteget tartsd meg</a:t>
            </a:r>
          </a:p>
          <a:p>
            <a:pPr lvl="1"/>
            <a:r>
              <a:rPr lang="hu-HU" dirty="0"/>
              <a:t>nyerd ki ennek a rétegnek az alapvető információit</a:t>
            </a:r>
          </a:p>
          <a:p>
            <a:r>
              <a:rPr lang="hu-HU" dirty="0"/>
              <a:t>képezz egy logikai (0/1) rasztert, amely ott igaz, ahol</a:t>
            </a:r>
          </a:p>
          <a:p>
            <a:pPr lvl="1"/>
            <a:r>
              <a:rPr lang="hu-HU" dirty="0"/>
              <a:t>nem teljesül, hogy az ultraibolya legalább 4 </a:t>
            </a:r>
            <a:r>
              <a:rPr lang="hu-HU" dirty="0" err="1"/>
              <a:t>tizedesjegyű</a:t>
            </a:r>
            <a:r>
              <a:rPr lang="hu-HU" dirty="0"/>
              <a:t> (használd a .log10() és .</a:t>
            </a:r>
            <a:r>
              <a:rPr lang="hu-HU" dirty="0" err="1"/>
              <a:t>Not</a:t>
            </a:r>
            <a:r>
              <a:rPr lang="hu-HU" dirty="0"/>
              <a:t>() metódusokat!)</a:t>
            </a:r>
          </a:p>
          <a:p>
            <a:pPr lvl="1"/>
            <a:r>
              <a:rPr lang="hu-HU" dirty="0"/>
              <a:t>és az "SR_B3" nem egyezik meg az "SR_B4"</a:t>
            </a:r>
            <a:r>
              <a:rPr lang="hu-HU" dirty="0" err="1"/>
              <a:t>-gyel</a:t>
            </a:r>
            <a:endParaRPr lang="hu-HU" dirty="0"/>
          </a:p>
          <a:p>
            <a:r>
              <a:rPr lang="hu-HU" dirty="0"/>
              <a:t>nevezd át a réteget, majd add hozzá a raszterhez és jelenítsd meg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18:28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576476" y="711600"/>
            <a:ext cx="3423181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03.py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74434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hu-HU" dirty="0" err="1"/>
              <a:t>raszterműveletek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kettő vagy több raszter összefűzése (rétegek száma növekszik): .</a:t>
            </a:r>
            <a:r>
              <a:rPr lang="hu-HU" dirty="0" err="1"/>
              <a:t>cat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r>
              <a:rPr lang="hu-HU" dirty="0"/>
              <a:t>kettő vagy több raszter összefűzése (kiterjedés, nem-0 cellák száma növekszik): .</a:t>
            </a:r>
            <a:r>
              <a:rPr lang="hu-HU" dirty="0" err="1"/>
              <a:t>mosaic</a:t>
            </a:r>
            <a:r>
              <a:rPr lang="hu-HU" dirty="0"/>
              <a:t>()</a:t>
            </a:r>
          </a:p>
          <a:p>
            <a:r>
              <a:rPr lang="hu-HU" dirty="0"/>
              <a:t>két </a:t>
            </a:r>
            <a:r>
              <a:rPr lang="hu-HU" dirty="0" err="1"/>
              <a:t>rasztergyűjtemény</a:t>
            </a:r>
            <a:r>
              <a:rPr lang="hu-HU" dirty="0"/>
              <a:t> összefűzése: .</a:t>
            </a:r>
            <a:r>
              <a:rPr lang="hu-HU" dirty="0" err="1"/>
              <a:t>merge</a:t>
            </a:r>
            <a:r>
              <a:rPr lang="hu-HU" dirty="0"/>
              <a:t>(collection2)</a:t>
            </a:r>
          </a:p>
          <a:p>
            <a:r>
              <a:rPr lang="hu-HU" dirty="0"/>
              <a:t>megadott </a:t>
            </a:r>
            <a:r>
              <a:rPr lang="hu-HU" dirty="0" err="1"/>
              <a:t>azonosítójú</a:t>
            </a:r>
            <a:r>
              <a:rPr lang="hu-HU" dirty="0"/>
              <a:t> raszter kiválasztása </a:t>
            </a:r>
            <a:r>
              <a:rPr lang="hu-HU" dirty="0" err="1"/>
              <a:t>rasztergyűjteményből</a:t>
            </a:r>
            <a:r>
              <a:rPr lang="hu-HU" dirty="0"/>
              <a:t>: </a:t>
            </a:r>
            <a:r>
              <a:rPr lang="en-US" dirty="0"/>
              <a:t>.load(id</a:t>
            </a:r>
            <a:r>
              <a:rPr lang="hu-HU" dirty="0"/>
              <a:t>)</a:t>
            </a:r>
          </a:p>
          <a:p>
            <a:r>
              <a:rPr lang="hu-HU" dirty="0"/>
              <a:t>távolságszámítás a legközelebbi nem-0 cellától: .</a:t>
            </a:r>
            <a:r>
              <a:rPr lang="hu-HU" dirty="0" err="1"/>
              <a:t>distance</a:t>
            </a:r>
            <a:r>
              <a:rPr lang="hu-HU" dirty="0"/>
              <a:t>(</a:t>
            </a:r>
            <a:r>
              <a:rPr lang="hu-HU" i="1" dirty="0"/>
              <a:t>kernel, </a:t>
            </a:r>
            <a:r>
              <a:rPr lang="hu-HU" i="1" dirty="0" err="1"/>
              <a:t>skipMasked</a:t>
            </a:r>
            <a:r>
              <a:rPr lang="hu-HU" dirty="0"/>
              <a:t>)</a:t>
            </a:r>
          </a:p>
          <a:p>
            <a:r>
              <a:rPr lang="hu-HU" dirty="0" err="1"/>
              <a:t>véletlenszámokat</a:t>
            </a:r>
            <a:r>
              <a:rPr lang="hu-HU" dirty="0"/>
              <a:t> tartalmazó raszter generálása: .random(</a:t>
            </a:r>
            <a:r>
              <a:rPr lang="hu-HU" i="1" dirty="0" err="1"/>
              <a:t>seed</a:t>
            </a:r>
            <a:r>
              <a:rPr lang="hu-HU" i="1" dirty="0"/>
              <a:t>, </a:t>
            </a:r>
            <a:r>
              <a:rPr lang="hu-HU" i="1" dirty="0" err="1"/>
              <a:t>distribution</a:t>
            </a:r>
            <a:r>
              <a:rPr lang="hu-HU" dirty="0"/>
              <a:t>)</a:t>
            </a:r>
          </a:p>
          <a:p>
            <a:r>
              <a:rPr lang="hu-HU" dirty="0"/>
              <a:t>körbevágás (maszkolás) vektorral: .</a:t>
            </a:r>
            <a:r>
              <a:rPr lang="hu-HU" dirty="0" err="1"/>
              <a:t>clip</a:t>
            </a:r>
            <a:r>
              <a:rPr lang="hu-HU" dirty="0"/>
              <a:t>(</a:t>
            </a:r>
            <a:r>
              <a:rPr lang="hu-HU" dirty="0" err="1"/>
              <a:t>geometry</a:t>
            </a:r>
            <a:r>
              <a:rPr lang="hu-HU" dirty="0"/>
              <a:t>)</a:t>
            </a:r>
          </a:p>
          <a:p>
            <a:r>
              <a:rPr lang="hu-HU" dirty="0"/>
              <a:t>maszkolás raszterrel: .</a:t>
            </a:r>
            <a:r>
              <a:rPr lang="hu-HU" dirty="0" err="1"/>
              <a:t>mask</a:t>
            </a:r>
            <a:r>
              <a:rPr lang="hu-HU" dirty="0"/>
              <a:t>(</a:t>
            </a:r>
            <a:r>
              <a:rPr lang="hu-HU" dirty="0" err="1"/>
              <a:t>mask</a:t>
            </a:r>
            <a:r>
              <a:rPr lang="hu-HU" dirty="0"/>
              <a:t>)</a:t>
            </a:r>
          </a:p>
          <a:p>
            <a:r>
              <a:rPr lang="hu-HU" dirty="0" err="1"/>
              <a:t>továbbmaszkolás</a:t>
            </a:r>
            <a:r>
              <a:rPr lang="hu-HU" dirty="0"/>
              <a:t> (a még nem </a:t>
            </a:r>
            <a:r>
              <a:rPr lang="hu-HU" dirty="0" err="1"/>
              <a:t>maszkolt</a:t>
            </a:r>
            <a:r>
              <a:rPr lang="hu-HU" dirty="0"/>
              <a:t> cellákra): .</a:t>
            </a:r>
            <a:r>
              <a:rPr lang="hu-HU" dirty="0" err="1"/>
              <a:t>updateMask</a:t>
            </a:r>
            <a:r>
              <a:rPr lang="hu-HU" dirty="0"/>
              <a:t>(</a:t>
            </a:r>
            <a:r>
              <a:rPr lang="hu-HU" dirty="0" err="1"/>
              <a:t>mask</a:t>
            </a:r>
            <a:r>
              <a:rPr lang="hu-HU" dirty="0"/>
              <a:t>)</a:t>
            </a:r>
          </a:p>
          <a:p>
            <a:r>
              <a:rPr lang="hu-HU" dirty="0"/>
              <a:t>maszkolás megszüntetése/módosítása (a már </a:t>
            </a:r>
            <a:r>
              <a:rPr lang="hu-HU" dirty="0" err="1"/>
              <a:t>maszkolt</a:t>
            </a:r>
            <a:r>
              <a:rPr lang="hu-HU" dirty="0"/>
              <a:t> cellákra):</a:t>
            </a:r>
            <a:br>
              <a:rPr lang="hu-HU" dirty="0"/>
            </a:br>
            <a:r>
              <a:rPr lang="hu-HU" dirty="0"/>
              <a:t>.</a:t>
            </a:r>
            <a:r>
              <a:rPr lang="hu-HU" dirty="0" err="1"/>
              <a:t>unmask</a:t>
            </a:r>
            <a:r>
              <a:rPr lang="hu-HU" dirty="0"/>
              <a:t>(</a:t>
            </a:r>
            <a:r>
              <a:rPr lang="hu-HU" dirty="0" err="1"/>
              <a:t>value</a:t>
            </a:r>
            <a:r>
              <a:rPr lang="hu-HU" dirty="0"/>
              <a:t>, </a:t>
            </a:r>
            <a:r>
              <a:rPr lang="hu-HU" dirty="0" err="1"/>
              <a:t>sameFootprint</a:t>
            </a:r>
            <a:r>
              <a:rPr lang="hu-HU" dirty="0"/>
              <a:t>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49" y="4693047"/>
            <a:ext cx="3337559" cy="146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https://openmrv.org/web/guest/w/modules/mrv/modules_1/image-mosaic-composite-creation-for-landsat-and-sentinel-2-in-google-earth-engine?p_p_id=org_openmrv_frontend_portlet_OpenMRVFrontendPortlet&amp;p_p_lifecycle=2&amp;p_p_resource_id=%2Fgetfile&amp;_org_openmrv_frontend_portlet_OpenMRVFrontendPortlet_filename=/modules/mrv/modules_1/figures/m1.1/l8cloudycomposit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4399" y="2876413"/>
            <a:ext cx="2315209" cy="1722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0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Műveletismétlés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91474" cy="4754563"/>
          </a:xfrm>
        </p:spPr>
        <p:txBody>
          <a:bodyPr/>
          <a:lstStyle/>
          <a:p>
            <a:r>
              <a:rPr lang="hu-HU" dirty="0" err="1"/>
              <a:t>mapping</a:t>
            </a:r>
            <a:endParaRPr lang="hu-HU" dirty="0"/>
          </a:p>
          <a:p>
            <a:pPr lvl="1"/>
            <a:r>
              <a:rPr lang="hu-HU" dirty="0"/>
              <a:t>nem </a:t>
            </a:r>
            <a:r>
              <a:rPr lang="hu-HU" i="1" dirty="0"/>
              <a:t>térképezés</a:t>
            </a:r>
            <a:r>
              <a:rPr lang="hu-HU" dirty="0"/>
              <a:t>, hanem (függvény-)</a:t>
            </a:r>
            <a:r>
              <a:rPr lang="hu-HU" i="1" dirty="0"/>
              <a:t>hozzárendelés</a:t>
            </a:r>
            <a:r>
              <a:rPr lang="hu-HU" dirty="0"/>
              <a:t> értelemben</a:t>
            </a:r>
          </a:p>
          <a:p>
            <a:r>
              <a:rPr lang="hu-HU" dirty="0"/>
              <a:t>egy </a:t>
            </a:r>
            <a:r>
              <a:rPr lang="hu-HU" dirty="0" err="1"/>
              <a:t>rasztergyűjteményhez</a:t>
            </a:r>
            <a:r>
              <a:rPr lang="hu-HU" dirty="0"/>
              <a:t> (Image </a:t>
            </a:r>
            <a:r>
              <a:rPr lang="hu-HU" dirty="0" err="1"/>
              <a:t>Collection</a:t>
            </a:r>
            <a:r>
              <a:rPr lang="hu-HU" dirty="0"/>
              <a:t>) tartozó minden egyes rasztere (Image) lefuttat egy függvényt</a:t>
            </a:r>
          </a:p>
          <a:p>
            <a:pPr lvl="1"/>
            <a:r>
              <a:rPr lang="hu-HU" dirty="0"/>
              <a:t>a függvény lehet saját (</a:t>
            </a:r>
            <a:r>
              <a:rPr lang="hu-HU" dirty="0" err="1"/>
              <a:t>def</a:t>
            </a:r>
            <a:r>
              <a:rPr lang="hu-HU" dirty="0"/>
              <a:t>) vagy már létező</a:t>
            </a:r>
          </a:p>
          <a:p>
            <a:pPr lvl="2"/>
            <a:endParaRPr lang="hu-HU" dirty="0"/>
          </a:p>
          <a:p>
            <a:pPr lvl="2"/>
            <a:r>
              <a:rPr lang="hu-HU" dirty="0" err="1"/>
              <a:t>for</a:t>
            </a:r>
            <a:r>
              <a:rPr lang="hu-HU" dirty="0"/>
              <a:t> (raszter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rasztergyujtemeny</a:t>
            </a:r>
            <a:r>
              <a:rPr lang="hu-HU" dirty="0"/>
              <a:t>):</a:t>
            </a:r>
          </a:p>
          <a:p>
            <a:pPr lvl="2"/>
            <a:r>
              <a:rPr lang="hu-HU" dirty="0"/>
              <a:t>	</a:t>
            </a:r>
            <a:r>
              <a:rPr lang="hu-HU" dirty="0" err="1"/>
              <a:t>fuggveny</a:t>
            </a:r>
            <a:r>
              <a:rPr lang="hu-HU" dirty="0"/>
              <a:t>(raszter)</a:t>
            </a:r>
          </a:p>
          <a:p>
            <a:r>
              <a:rPr lang="hu-HU" dirty="0"/>
              <a:t>helyett:</a:t>
            </a:r>
          </a:p>
          <a:p>
            <a:pPr lvl="2"/>
            <a:r>
              <a:rPr lang="hu-HU" dirty="0" err="1"/>
              <a:t>rasztergyujtemeny.map</a:t>
            </a:r>
            <a:r>
              <a:rPr lang="hu-HU" dirty="0"/>
              <a:t>(</a:t>
            </a:r>
            <a:r>
              <a:rPr lang="hu-HU" dirty="0" err="1"/>
              <a:t>fuggveny</a:t>
            </a:r>
            <a:r>
              <a:rPr lang="hu-HU" dirty="0"/>
              <a:t>)</a:t>
            </a:r>
          </a:p>
          <a:p>
            <a:pPr lvl="2"/>
            <a:endParaRPr lang="hu-HU" dirty="0"/>
          </a:p>
          <a:p>
            <a:r>
              <a:rPr lang="hu-HU" dirty="0"/>
              <a:t>DEMO 4</a:t>
            </a:r>
          </a:p>
          <a:p>
            <a:pPr lvl="1"/>
            <a:r>
              <a:rPr lang="hu-HU" dirty="0"/>
              <a:t>NDVI számolása sok raszterre egyszerre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674" y="1422399"/>
            <a:ext cx="3224213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76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rétegnevek lekérése: .</a:t>
            </a:r>
            <a:r>
              <a:rPr lang="hu-HU" dirty="0" err="1"/>
              <a:t>bandNames</a:t>
            </a:r>
            <a:r>
              <a:rPr lang="hu-HU" dirty="0"/>
              <a:t>()</a:t>
            </a:r>
          </a:p>
          <a:p>
            <a:r>
              <a:rPr lang="hu-HU" dirty="0"/>
              <a:t>rétegek alapvető információinak (típus, értékkészlet) lekérése: .</a:t>
            </a:r>
            <a:r>
              <a:rPr lang="hu-HU" dirty="0" err="1"/>
              <a:t>bandTypes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szótárat ad vissza, kulcsok a rétegnevek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2726243"/>
            <a:ext cx="3062287" cy="3450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5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rétegek leválogatása sorszámtartomány alapján: .</a:t>
            </a:r>
            <a:r>
              <a:rPr lang="hu-HU" dirty="0" err="1"/>
              <a:t>slice</a:t>
            </a:r>
            <a:r>
              <a:rPr lang="hu-HU" dirty="0"/>
              <a:t>(start, </a:t>
            </a:r>
            <a:r>
              <a:rPr lang="hu-HU" i="1" dirty="0"/>
              <a:t>end</a:t>
            </a:r>
            <a:r>
              <a:rPr lang="hu-HU" dirty="0"/>
              <a:t>)</a:t>
            </a:r>
          </a:p>
          <a:p>
            <a:r>
              <a:rPr lang="hu-HU" dirty="0"/>
              <a:t>rétegek leválogatása név vagy sorszám alapján: .</a:t>
            </a:r>
            <a:r>
              <a:rPr lang="hu-HU" dirty="0" err="1"/>
              <a:t>select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használható rétegek elhagyására, "törlésére" is</a:t>
            </a:r>
          </a:p>
          <a:p>
            <a:r>
              <a:rPr lang="hu-HU" dirty="0"/>
              <a:t>rétegek átnevezése: .</a:t>
            </a:r>
            <a:r>
              <a:rPr lang="hu-HU" dirty="0" err="1"/>
              <a:t>rename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r>
              <a:rPr lang="hu-HU" dirty="0"/>
              <a:t>rétegek leválogatása és átnevezése egy lépésben: .</a:t>
            </a:r>
            <a:r>
              <a:rPr lang="hu-HU" dirty="0" err="1"/>
              <a:t>select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két listaparaméterrel meghívva</a:t>
            </a:r>
          </a:p>
          <a:p>
            <a:pPr lvl="1"/>
            <a:r>
              <a:rPr lang="hu-HU" dirty="0"/>
              <a:t>első a leválogatandó rétegek eredeti neve, második az új nevek listája</a:t>
            </a:r>
          </a:p>
          <a:p>
            <a:r>
              <a:rPr lang="hu-HU" dirty="0"/>
              <a:t>réteg hozzáadása: .</a:t>
            </a:r>
            <a:r>
              <a:rPr lang="hu-HU" dirty="0" err="1"/>
              <a:t>addBands</a:t>
            </a:r>
            <a:r>
              <a:rPr lang="hu-HU" dirty="0"/>
              <a:t>(</a:t>
            </a:r>
            <a:r>
              <a:rPr lang="hu-HU" dirty="0" err="1"/>
              <a:t>srcImg</a:t>
            </a:r>
            <a:r>
              <a:rPr lang="hu-HU" dirty="0"/>
              <a:t>, </a:t>
            </a:r>
            <a:r>
              <a:rPr lang="hu-HU" i="1" dirty="0" err="1"/>
              <a:t>names</a:t>
            </a:r>
            <a:r>
              <a:rPr lang="hu-HU" i="1" dirty="0"/>
              <a:t>, </a:t>
            </a:r>
            <a:r>
              <a:rPr lang="hu-HU" i="1" dirty="0" err="1"/>
              <a:t>overwrite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names-szel</a:t>
            </a:r>
            <a:r>
              <a:rPr lang="hu-HU" dirty="0"/>
              <a:t> szűkíthetjük az </a:t>
            </a:r>
            <a:r>
              <a:rPr lang="hu-HU" dirty="0" err="1"/>
              <a:t>srcImg</a:t>
            </a:r>
            <a:r>
              <a:rPr lang="hu-HU" dirty="0"/>
              <a:t> rétegeit (alapértelmezetten az összes másolódik)</a:t>
            </a:r>
          </a:p>
          <a:p>
            <a:pPr lvl="1"/>
            <a:r>
              <a:rPr lang="hu-HU" dirty="0" err="1"/>
              <a:t>overwrite</a:t>
            </a:r>
            <a:r>
              <a:rPr lang="hu-HU" dirty="0"/>
              <a:t>: azonos nevű meglévő rétegek felülírása (alapértelmezetten hamis)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42" y="1511300"/>
            <a:ext cx="3660456" cy="2374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62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81774" cy="4754563"/>
          </a:xfrm>
        </p:spPr>
        <p:txBody>
          <a:bodyPr/>
          <a:lstStyle/>
          <a:p>
            <a:r>
              <a:rPr lang="hu-HU" dirty="0"/>
              <a:t>DEMO 1</a:t>
            </a:r>
          </a:p>
          <a:p>
            <a:pPr lvl="1"/>
            <a:r>
              <a:rPr lang="hu-HU" dirty="0"/>
              <a:t>rétegnevek és </a:t>
            </a:r>
            <a:r>
              <a:rPr lang="hu-HU" dirty="0" err="1"/>
              <a:t>-információk</a:t>
            </a:r>
            <a:endParaRPr lang="hu-HU" dirty="0"/>
          </a:p>
          <a:p>
            <a:pPr lvl="1"/>
            <a:r>
              <a:rPr lang="hu-HU" dirty="0"/>
              <a:t>rétegek leválogatása</a:t>
            </a:r>
          </a:p>
          <a:p>
            <a:pPr lvl="1"/>
            <a:r>
              <a:rPr lang="hu-HU" dirty="0"/>
              <a:t>rétegek átnevezése</a:t>
            </a:r>
          </a:p>
          <a:p>
            <a:pPr lvl="1"/>
            <a:r>
              <a:rPr lang="hu-HU" dirty="0"/>
              <a:t>új rétegek hozzáadása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4" y="1333104"/>
            <a:ext cx="4676775" cy="4793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363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072902" cy="4754563"/>
          </a:xfrm>
        </p:spPr>
        <p:txBody>
          <a:bodyPr/>
          <a:lstStyle/>
          <a:p>
            <a:r>
              <a:rPr lang="hu-HU" dirty="0"/>
              <a:t>rétegenként, és azon belül cellánként végzi el a műveleteket</a:t>
            </a:r>
          </a:p>
          <a:p>
            <a:r>
              <a:rPr lang="hu-HU" dirty="0"/>
              <a:t>függvények helyett metódusok</a:t>
            </a:r>
          </a:p>
          <a:p>
            <a:pPr lvl="1"/>
            <a:r>
              <a:rPr lang="hu-HU" dirty="0"/>
              <a:t>a műveletben részt vevő első raszteren hívjuk meg</a:t>
            </a:r>
          </a:p>
          <a:p>
            <a:r>
              <a:rPr lang="hu-HU" dirty="0" err="1"/>
              <a:t>sqrt</a:t>
            </a:r>
            <a:r>
              <a:rPr lang="hu-HU" dirty="0"/>
              <a:t>(raszter1) helyett</a:t>
            </a:r>
          </a:p>
          <a:p>
            <a:pPr lvl="1"/>
            <a:r>
              <a:rPr lang="hu-HU" dirty="0"/>
              <a:t>raszter1.sqrt()</a:t>
            </a:r>
          </a:p>
          <a:p>
            <a:r>
              <a:rPr lang="hu-HU" dirty="0"/>
              <a:t>raszter1 + raszter2 (vagy add(raszter1, raszter2)) helyett:</a:t>
            </a:r>
          </a:p>
          <a:p>
            <a:pPr lvl="1"/>
            <a:r>
              <a:rPr lang="hu-HU" dirty="0"/>
              <a:t>raszter1.add(raszter2)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7" b="12739"/>
          <a:stretch/>
        </p:blipFill>
        <p:spPr>
          <a:xfrm>
            <a:off x="6911102" y="1422400"/>
            <a:ext cx="5106272" cy="463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59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egyváltozós számműveletek: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floor</a:t>
            </a:r>
            <a:r>
              <a:rPr lang="hu-HU" dirty="0"/>
              <a:t>(), .</a:t>
            </a:r>
            <a:r>
              <a:rPr lang="hu-HU" dirty="0" err="1"/>
              <a:t>round</a:t>
            </a:r>
            <a:r>
              <a:rPr lang="hu-HU" dirty="0"/>
              <a:t>(), .</a:t>
            </a:r>
            <a:r>
              <a:rPr lang="hu-HU" dirty="0" err="1"/>
              <a:t>abs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.sin(), .cos()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sqrt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exp</a:t>
            </a:r>
            <a:r>
              <a:rPr lang="hu-HU" dirty="0"/>
              <a:t>(), .log(), .log10()</a:t>
            </a:r>
          </a:p>
          <a:p>
            <a:r>
              <a:rPr lang="hu-HU" dirty="0"/>
              <a:t>kétváltozós számműveletek:</a:t>
            </a:r>
          </a:p>
          <a:p>
            <a:pPr lvl="1"/>
            <a:r>
              <a:rPr lang="hu-HU" dirty="0"/>
              <a:t>.add(image2), .</a:t>
            </a:r>
            <a:r>
              <a:rPr lang="hu-HU" dirty="0" err="1"/>
              <a:t>subtract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multiply</a:t>
            </a:r>
            <a:r>
              <a:rPr lang="hu-HU" dirty="0"/>
              <a:t>(image2), .</a:t>
            </a:r>
            <a:r>
              <a:rPr lang="hu-HU" dirty="0" err="1"/>
              <a:t>pow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divide</a:t>
            </a:r>
            <a:r>
              <a:rPr lang="hu-HU" dirty="0"/>
              <a:t>(image2), .</a:t>
            </a:r>
            <a:r>
              <a:rPr lang="hu-HU" dirty="0" err="1"/>
              <a:t>mod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r>
              <a:rPr lang="hu-HU" dirty="0"/>
              <a:t>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960" y="1422400"/>
            <a:ext cx="3215640" cy="3353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26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logikai 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eq</a:t>
            </a:r>
            <a:r>
              <a:rPr lang="hu-HU" dirty="0"/>
              <a:t>(image2), </a:t>
            </a:r>
            <a:r>
              <a:rPr lang="hu-HU" dirty="0" err="1"/>
              <a:t>neq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gt</a:t>
            </a:r>
            <a:r>
              <a:rPr lang="hu-HU" dirty="0"/>
              <a:t>(image2), .</a:t>
            </a:r>
            <a:r>
              <a:rPr lang="hu-HU" dirty="0" err="1"/>
              <a:t>gte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Not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.And(image2), .</a:t>
            </a:r>
            <a:r>
              <a:rPr lang="hu-HU" dirty="0" err="1"/>
              <a:t>Or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20" y="1378749"/>
            <a:ext cx="3393479" cy="297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34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logikai 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eq</a:t>
            </a:r>
            <a:r>
              <a:rPr lang="hu-HU" dirty="0"/>
              <a:t>(image2), </a:t>
            </a:r>
            <a:r>
              <a:rPr lang="hu-HU" dirty="0" err="1"/>
              <a:t>neq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gt</a:t>
            </a:r>
            <a:r>
              <a:rPr lang="hu-HU" dirty="0"/>
              <a:t>(image2), .</a:t>
            </a:r>
            <a:r>
              <a:rPr lang="hu-HU" dirty="0" err="1"/>
              <a:t>gte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>
                <a:solidFill>
                  <a:srgbClr val="FF0000"/>
                </a:solidFill>
              </a:rPr>
              <a:t>N</a:t>
            </a:r>
            <a:r>
              <a:rPr lang="hu-HU" dirty="0" err="1"/>
              <a:t>ot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</a:t>
            </a:r>
            <a:r>
              <a:rPr lang="hu-HU" dirty="0">
                <a:solidFill>
                  <a:srgbClr val="FF0000"/>
                </a:solidFill>
              </a:rPr>
              <a:t>A</a:t>
            </a:r>
            <a:r>
              <a:rPr lang="hu-HU" dirty="0"/>
              <a:t>nd(image2), .</a:t>
            </a:r>
            <a:r>
              <a:rPr lang="hu-HU" dirty="0" err="1">
                <a:solidFill>
                  <a:srgbClr val="FF0000"/>
                </a:solidFill>
              </a:rPr>
              <a:t>O</a:t>
            </a:r>
            <a:r>
              <a:rPr lang="hu-HU" dirty="0" err="1"/>
              <a:t>r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20" y="1378749"/>
            <a:ext cx="3393479" cy="2979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 rot="1225821">
            <a:off x="3367838" y="3259335"/>
            <a:ext cx="485177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csak a </a:t>
            </a:r>
            <a:r>
              <a:rPr lang="hu-HU" sz="2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QGIS-ben</a:t>
            </a:r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nagybetűs!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18073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logikai 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eq</a:t>
            </a:r>
            <a:r>
              <a:rPr lang="hu-HU" dirty="0"/>
              <a:t>(image2), </a:t>
            </a:r>
            <a:r>
              <a:rPr lang="hu-HU" dirty="0" err="1"/>
              <a:t>neq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gt</a:t>
            </a:r>
            <a:r>
              <a:rPr lang="hu-HU" dirty="0"/>
              <a:t>(image2), .</a:t>
            </a:r>
            <a:r>
              <a:rPr lang="hu-HU" dirty="0" err="1"/>
              <a:t>gte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>
                <a:solidFill>
                  <a:srgbClr val="FF0000"/>
                </a:solidFill>
              </a:rPr>
              <a:t>N</a:t>
            </a:r>
            <a:r>
              <a:rPr lang="hu-HU" dirty="0" err="1"/>
              <a:t>ot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</a:t>
            </a:r>
            <a:r>
              <a:rPr lang="hu-HU" dirty="0">
                <a:solidFill>
                  <a:srgbClr val="FF0000"/>
                </a:solidFill>
              </a:rPr>
              <a:t>A</a:t>
            </a:r>
            <a:r>
              <a:rPr lang="hu-HU" dirty="0"/>
              <a:t>nd(image2), .</a:t>
            </a:r>
            <a:r>
              <a:rPr lang="hu-HU" dirty="0" err="1">
                <a:solidFill>
                  <a:srgbClr val="FF0000"/>
                </a:solidFill>
              </a:rPr>
              <a:t>O</a:t>
            </a:r>
            <a:r>
              <a:rPr lang="hu-HU" dirty="0" err="1"/>
              <a:t>r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2"/>
            <a:endParaRPr lang="hu-HU" dirty="0"/>
          </a:p>
          <a:p>
            <a:r>
              <a:rPr lang="hu-HU" dirty="0"/>
              <a:t>az image2 paraméter lehet Image vagy egy egyszerű szám is</a:t>
            </a:r>
          </a:p>
          <a:p>
            <a:pPr lvl="1"/>
            <a:r>
              <a:rPr lang="hu-HU" dirty="0"/>
              <a:t>utóbbi esetben egy konstans rasztert képez a háttérben</a:t>
            </a:r>
          </a:p>
          <a:p>
            <a:r>
              <a:rPr lang="hu-HU" dirty="0"/>
              <a:t>kétváltozós műveletek esetén</a:t>
            </a:r>
          </a:p>
          <a:p>
            <a:pPr lvl="1"/>
            <a:r>
              <a:rPr lang="hu-HU" dirty="0" err="1"/>
              <a:t>n&amp;n</a:t>
            </a:r>
            <a:r>
              <a:rPr lang="hu-HU" dirty="0"/>
              <a:t> számú réteg, azonos nevek: név alapján rakja párba a rétegeket</a:t>
            </a:r>
          </a:p>
          <a:p>
            <a:pPr lvl="1"/>
            <a:r>
              <a:rPr lang="hu-HU" dirty="0" err="1"/>
              <a:t>n&amp;n</a:t>
            </a:r>
            <a:r>
              <a:rPr lang="hu-HU" dirty="0"/>
              <a:t> számú réteg, eltérő nevek: sorrend alapján rakja párba a rétegeket</a:t>
            </a:r>
          </a:p>
          <a:p>
            <a:pPr lvl="1"/>
            <a:r>
              <a:rPr lang="hu-HU" dirty="0"/>
              <a:t>n&amp;1 számú réteg: az egy réteget ismétli </a:t>
            </a:r>
            <a:r>
              <a:rPr lang="hu-HU" dirty="0" err="1"/>
              <a:t>n-szer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20" y="1378749"/>
            <a:ext cx="3393479" cy="297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906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11883</TotalTime>
  <Words>896</Words>
  <Application>Microsoft Office PowerPoint</Application>
  <PresentationFormat>Szélesvásznú</PresentationFormat>
  <Paragraphs>126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Courier New</vt:lpstr>
      <vt:lpstr>Office-téma</vt:lpstr>
      <vt:lpstr>Google Earth Engine 4.</vt:lpstr>
      <vt:lpstr>Rétegek kezelése</vt:lpstr>
      <vt:lpstr>Rétegek kezelése</vt:lpstr>
      <vt:lpstr>Rétegek kezelése</vt:lpstr>
      <vt:lpstr>Cellánkénti raszterműveletek (raszteralgebra)</vt:lpstr>
      <vt:lpstr>Cellánkénti raszterműveletek (raszteralgebra)</vt:lpstr>
      <vt:lpstr>Cellánkénti raszterműveletek (raszteralgebra)</vt:lpstr>
      <vt:lpstr>Cellánkénti raszterműveletek (raszteralgebra)</vt:lpstr>
      <vt:lpstr>Cellánkénti raszterműveletek (raszteralgebra)</vt:lpstr>
      <vt:lpstr>Cellánkénti raszterműveletek (raszteralgebra)</vt:lpstr>
      <vt:lpstr>1. feladat – rétegek kezelése és raszteralgebra</vt:lpstr>
      <vt:lpstr>További raszterműveletek</vt:lpstr>
      <vt:lpstr>Műveletismétlés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518</cp:revision>
  <dcterms:created xsi:type="dcterms:W3CDTF">2021-09-14T06:27:21Z</dcterms:created>
  <dcterms:modified xsi:type="dcterms:W3CDTF">2023-10-16T16:29:59Z</dcterms:modified>
</cp:coreProperties>
</file>